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5988" r:id="rId1"/>
  </p:sldMasterIdLst>
  <p:notesMasterIdLst>
    <p:notesMasterId r:id="rId10"/>
  </p:notesMasterIdLst>
  <p:handoutMasterIdLst>
    <p:handoutMasterId r:id="rId11"/>
  </p:handoutMasterIdLst>
  <p:sldIdLst>
    <p:sldId id="946" r:id="rId2"/>
    <p:sldId id="947" r:id="rId3"/>
    <p:sldId id="949" r:id="rId4"/>
    <p:sldId id="948" r:id="rId5"/>
    <p:sldId id="950" r:id="rId6"/>
    <p:sldId id="951" r:id="rId7"/>
    <p:sldId id="952" r:id="rId8"/>
    <p:sldId id="638" r:id="rId9"/>
  </p:sldIdLst>
  <p:sldSz cx="12190413" cy="6858000"/>
  <p:notesSz cx="9926638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6089"/>
    <a:srgbClr val="4070A0"/>
    <a:srgbClr val="000000"/>
    <a:srgbClr val="006699"/>
    <a:srgbClr val="292929"/>
    <a:srgbClr val="DDDDDD"/>
    <a:srgbClr val="005CB9"/>
    <a:srgbClr val="080808"/>
    <a:srgbClr val="6699FF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5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14" y="-7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10"/>
    </p:cViewPr>
  </p:sorterViewPr>
  <p:notesViewPr>
    <p:cSldViewPr>
      <p:cViewPr varScale="1">
        <p:scale>
          <a:sx n="81" d="100"/>
          <a:sy n="81" d="100"/>
        </p:scale>
        <p:origin x="-4038" y="-102"/>
      </p:cViewPr>
      <p:guideLst>
        <p:guide orient="horz" pos="2141"/>
        <p:guide pos="312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013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013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554A05-2DC5-4BF2-B07C-FAE6FA2CA8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976474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3" y="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80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291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07" y="3228706"/>
            <a:ext cx="7279225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946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3" y="6457411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F9079-CE50-4B3C-A7A5-456661127F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86836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281" y="2130432"/>
            <a:ext cx="10361851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1784069" y="274645"/>
            <a:ext cx="3655008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12694" y="274645"/>
            <a:ext cx="10768198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A6C10-DF0C-4884-B315-3A4734F542C7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2960" y="4406907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2960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12699" y="1600206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226413" y="1600206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2/9/2024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113" y="273057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521" y="1600206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521" y="6356357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A6C10-DF0C-4884-B315-3A4734F542C7}" type="datetimeFigureOut">
              <a:rPr lang="it-IT" smtClean="0"/>
              <a:pPr/>
              <a:t>09/02/2024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058" y="6356357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6463" y="6356357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9" r:id="rId1"/>
    <p:sldLayoutId id="2147485990" r:id="rId2"/>
    <p:sldLayoutId id="2147485991" r:id="rId3"/>
    <p:sldLayoutId id="2147485992" r:id="rId4"/>
    <p:sldLayoutId id="2147485993" r:id="rId5"/>
    <p:sldLayoutId id="2147485994" r:id="rId6"/>
    <p:sldLayoutId id="2147485995" r:id="rId7"/>
    <p:sldLayoutId id="2147485996" r:id="rId8"/>
    <p:sldLayoutId id="2147485997" r:id="rId9"/>
    <p:sldLayoutId id="2147485998" r:id="rId10"/>
    <p:sldLayoutId id="2147485999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greteria@martinellirogolino.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212976"/>
            <a:ext cx="12190413" cy="986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it-IT" sz="3000" b="1" spc="150" dirty="0" smtClean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  <a:endParaRPr lang="it-IT" sz="3000" b="1" spc="15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/>
            <a:r>
              <a:rPr lang="it-IT" sz="3000" b="1" spc="150" dirty="0" smtClean="0">
                <a:solidFill>
                  <a:srgbClr val="4070A0"/>
                </a:solidFill>
                <a:latin typeface="Calibri" pitchFamily="34" charset="0"/>
              </a:rPr>
              <a:t>prossime scadenze</a:t>
            </a:r>
            <a:endParaRPr lang="it-IT" sz="3000" b="1" spc="15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/>
            <a:r>
              <a:rPr lang="it-IT" sz="3000" b="1" spc="150" dirty="0" smtClean="0">
                <a:solidFill>
                  <a:srgbClr val="4070A0"/>
                </a:solidFill>
                <a:latin typeface="Calibri" pitchFamily="34" charset="0"/>
              </a:rPr>
              <a:t>MESE </a:t>
            </a:r>
            <a:r>
              <a:rPr lang="it-IT" sz="3000" b="1" spc="150" dirty="0" err="1" smtClean="0">
                <a:solidFill>
                  <a:srgbClr val="4070A0"/>
                </a:solidFill>
                <a:latin typeface="Calibri" pitchFamily="34" charset="0"/>
              </a:rPr>
              <a:t>DI</a:t>
            </a:r>
            <a:r>
              <a:rPr lang="it-IT" sz="3000" b="1" spc="150" dirty="0" smtClean="0">
                <a:solidFill>
                  <a:srgbClr val="4070A0"/>
                </a:solidFill>
                <a:latin typeface="Calibri" pitchFamily="34" charset="0"/>
              </a:rPr>
              <a:t> FEBBRAIO 2024</a:t>
            </a:r>
            <a:r>
              <a:rPr lang="it-IT" sz="3000" b="1" dirty="0" smtClean="0">
                <a:solidFill>
                  <a:srgbClr val="4070A0"/>
                </a:solidFill>
                <a:latin typeface="Calibri" pitchFamily="34" charset="0"/>
              </a:rPr>
              <a:t/>
            </a:r>
            <a:br>
              <a:rPr lang="it-IT" sz="3000" b="1" dirty="0" smtClean="0">
                <a:solidFill>
                  <a:srgbClr val="4070A0"/>
                </a:solidFill>
                <a:latin typeface="Calibri" pitchFamily="34" charset="0"/>
              </a:rPr>
            </a:br>
            <a:endParaRPr lang="it-IT" sz="3000" dirty="0">
              <a:solidFill>
                <a:srgbClr val="4070A0"/>
              </a:solidFill>
              <a:latin typeface="Calibri" pitchFamily="34" charset="0"/>
            </a:endParaRPr>
          </a:p>
        </p:txBody>
      </p:sp>
      <p:pic>
        <p:nvPicPr>
          <p:cNvPr id="5" name="Immagine 4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030" y="476672"/>
            <a:ext cx="2952328" cy="144016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- Prossime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SCADENZE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MESE </a:t>
            </a:r>
            <a:r>
              <a:rPr lang="it-IT" sz="2000" b="1" dirty="0" err="1" smtClean="0">
                <a:solidFill>
                  <a:srgbClr val="4070A0"/>
                </a:solidFill>
                <a:latin typeface="Calibri" pitchFamily="34" charset="0"/>
              </a:rPr>
              <a:t>DI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FEBBRAIO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38622" y="162880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latin typeface="Calibri" pitchFamily="34" charset="0"/>
              </a:rPr>
              <a:t> 📆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GIOVEDI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’ 15 FEBBRAIO 2024</a:t>
            </a:r>
            <a:endParaRPr lang="it-IT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 smtClean="0">
              <a:latin typeface="Calibri" pitchFamily="34" charset="0"/>
            </a:endParaRPr>
          </a:p>
          <a:p>
            <a:r>
              <a:rPr lang="it-IT" sz="2200" b="1" dirty="0" smtClean="0">
                <a:solidFill>
                  <a:srgbClr val="376089"/>
                </a:solidFill>
                <a:latin typeface="Calibri" pitchFamily="34" charset="0"/>
              </a:rPr>
              <a:t>           IVA </a:t>
            </a:r>
            <a:r>
              <a:rPr lang="it-IT" sz="2200" b="1" dirty="0" smtClean="0">
                <a:solidFill>
                  <a:srgbClr val="376089"/>
                </a:solidFill>
                <a:latin typeface="Calibri" pitchFamily="34" charset="0"/>
              </a:rPr>
              <a:t>REGISTRAZIONE</a:t>
            </a: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38622" y="3140968"/>
            <a:ext cx="1029714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 smtClean="0">
                <a:latin typeface="+mj-lt"/>
              </a:rPr>
              <a:t> </a:t>
            </a:r>
            <a:endParaRPr lang="it-IT" sz="1100" dirty="0" smtClean="0">
              <a:latin typeface="+mj-lt"/>
            </a:endParaRPr>
          </a:p>
          <a:p>
            <a:r>
              <a:rPr lang="it-IT" sz="2400" dirty="0" smtClean="0">
                <a:latin typeface="+mj-lt"/>
              </a:rPr>
              <a:t>Le ASD/SSD in regime opzionale ex l. 398/1991, devono effettuare l’annotazione dei corrispettivi e dei proventi conseguiti nell’esercizio dell’attività commerciale, con riferimento al mese di gennaio </a:t>
            </a:r>
            <a:r>
              <a:rPr lang="it-IT" sz="2400" dirty="0" smtClean="0">
                <a:latin typeface="+mj-lt"/>
              </a:rPr>
              <a:t>2024</a:t>
            </a:r>
            <a:endParaRPr lang="it-IT" sz="2400" dirty="0"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50590" y="908720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latin typeface="Calibri" pitchFamily="34" charset="0"/>
              </a:rPr>
              <a:t> 📆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VENERDI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’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16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FEBBRAIO 2024</a:t>
            </a:r>
            <a:endParaRPr lang="it-IT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 smtClean="0">
              <a:latin typeface="Calibri" pitchFamily="34" charset="0"/>
            </a:endParaRPr>
          </a:p>
          <a:p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          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Imposte dirette – IVA – Imposta sugli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intrattenimenti</a:t>
            </a:r>
            <a:endParaRPr lang="it-IT" sz="2200" b="1" dirty="0" smtClean="0">
              <a:solidFill>
                <a:srgbClr val="376089"/>
              </a:solidFill>
              <a:latin typeface="Calibri" pitchFamily="34" charset="0"/>
            </a:endParaRP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622598" y="2204864"/>
            <a:ext cx="1101722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dirty="0" smtClean="0">
                <a:latin typeface="+mj-lt"/>
              </a:rPr>
              <a:t>Entro </a:t>
            </a:r>
            <a:r>
              <a:rPr lang="it-IT" sz="2200" dirty="0" smtClean="0">
                <a:latin typeface="+mj-lt"/>
              </a:rPr>
              <a:t>questo termine le ASD/SSD sono tenute: </a:t>
            </a:r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it-IT" sz="2200" dirty="0" smtClean="0">
                <a:latin typeface="+mj-lt"/>
              </a:rPr>
              <a:t>al versamento delle ritenute alla fonte operate sui compensi da lavoro sportivo nella forma della collaborazione coordinata e continuativa sui compensi erogati nel mese di gennaio 2024 in caso di superamento della soglia di esenzione fiscale di 15.000,00 Euro ex art. 36 d.lgs. 36/2021;</a:t>
            </a:r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it-IT" sz="2200" dirty="0" smtClean="0">
                <a:latin typeface="+mj-lt"/>
              </a:rPr>
              <a:t>al versamento dei contributi previdenziali sui compensi da lavoro sportivo nella forma della collaborazione coordinata e continuativa sui compensi erogati nel mese di gennaio 2024 in caso di superamento della soglia di esenzione fiscale di 5.000,00 Euro ex art. 35 d.lgs. 36/2021;</a:t>
            </a:r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it-IT" sz="2200" dirty="0" smtClean="0">
                <a:latin typeface="+mj-lt"/>
              </a:rPr>
              <a:t>al versamento dei contributi previdenziali ritenute IRPEF sui redditi da lavoro dipendente percepiti nel mese di gennaio 2024</a:t>
            </a:r>
            <a:r>
              <a:rPr lang="it-IT" sz="2200" dirty="0" smtClean="0">
                <a:latin typeface="+mj-lt"/>
              </a:rPr>
              <a:t>;</a:t>
            </a:r>
          </a:p>
          <a:p>
            <a:pPr marL="360363" lvl="0" indent="-360363" algn="just">
              <a:buFont typeface="Arial" pitchFamily="34" charset="0"/>
              <a:buChar char="•"/>
            </a:pPr>
            <a:endParaRPr lang="it-IT" sz="1100" dirty="0" smtClean="0">
              <a:latin typeface="+mj-lt"/>
            </a:endParaRPr>
          </a:p>
          <a:p>
            <a:pPr marL="360363" lvl="0" indent="-360363" algn="just"/>
            <a:r>
              <a:rPr lang="it-IT" sz="1800" i="1" dirty="0" smtClean="0">
                <a:latin typeface="+mj-lt"/>
              </a:rPr>
              <a:t>segue</a:t>
            </a:r>
            <a:endParaRPr lang="it-IT" sz="1800" i="1" dirty="0" smtClean="0">
              <a:latin typeface="+mj-lt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- Prossime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SCADENZE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MESE </a:t>
            </a:r>
            <a:r>
              <a:rPr lang="it-IT" sz="2000" b="1" dirty="0" err="1" smtClean="0">
                <a:solidFill>
                  <a:srgbClr val="4070A0"/>
                </a:solidFill>
                <a:latin typeface="Calibri" pitchFamily="34" charset="0"/>
              </a:rPr>
              <a:t>DI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FEBBRAIO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22598" y="980728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latin typeface="Calibri" pitchFamily="34" charset="0"/>
              </a:rPr>
              <a:t> 📆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VENERDI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’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16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FEBBRAIO 2024</a:t>
            </a:r>
            <a:endParaRPr lang="it-IT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 smtClean="0">
              <a:latin typeface="Calibri" pitchFamily="34" charset="0"/>
            </a:endParaRPr>
          </a:p>
          <a:p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          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Imposte dirette – IVA – Imposta sugli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intrattenimenti</a:t>
            </a:r>
            <a:endParaRPr lang="it-IT" sz="2200" b="1" dirty="0" smtClean="0">
              <a:solidFill>
                <a:srgbClr val="376089"/>
              </a:solidFill>
              <a:latin typeface="Calibri" pitchFamily="34" charset="0"/>
            </a:endParaRP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550590" y="2708920"/>
            <a:ext cx="111612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algn="just">
              <a:buFont typeface="Arial" pitchFamily="34" charset="0"/>
              <a:buChar char="•"/>
            </a:pPr>
            <a:r>
              <a:rPr lang="it-IT" sz="2200" dirty="0" smtClean="0">
                <a:latin typeface="+mj-lt"/>
              </a:rPr>
              <a:t>alla </a:t>
            </a:r>
            <a:r>
              <a:rPr lang="it-IT" sz="2200" dirty="0" smtClean="0">
                <a:latin typeface="+mj-lt"/>
              </a:rPr>
              <a:t>liquidazione ed al versamento dell’Iva per il mese di gennaio 2024 per le operazioni commerciali eseguite in regime ordinario;</a:t>
            </a:r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it-IT" sz="2200" dirty="0" smtClean="0">
                <a:latin typeface="+mj-lt"/>
              </a:rPr>
              <a:t>alla liquidazione ed al versamento dell’Iva per il IV trimestre 2023 per le operazioni commerciali eseguite in regime opzionale ex l. 398/1991;</a:t>
            </a:r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it-IT" sz="2200" dirty="0" smtClean="0">
                <a:latin typeface="+mj-lt"/>
              </a:rPr>
              <a:t>versamento dell’imposta sugli intrattenimenti per le attività svolte con continuità nel mese precedente;</a:t>
            </a:r>
          </a:p>
          <a:p>
            <a:pPr marL="360363" lvl="0" indent="-360363" algn="just">
              <a:buFont typeface="Arial" pitchFamily="34" charset="0"/>
              <a:buChar char="•"/>
            </a:pPr>
            <a:r>
              <a:rPr lang="it-IT" sz="2200" dirty="0" smtClean="0">
                <a:latin typeface="+mj-lt"/>
              </a:rPr>
              <a:t>alla autoliquidazione dei premi INAIL (saldo 2023 - acconto 2024) ed alla comunicazione di riduzione delle retribuzioni presunte esclusivamente con modalità telematica.</a:t>
            </a:r>
            <a:endParaRPr lang="it-IT" sz="2200" dirty="0">
              <a:latin typeface="+mj-lt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- Prossime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SCADENZE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MESE </a:t>
            </a:r>
            <a:r>
              <a:rPr lang="it-IT" sz="2000" b="1" dirty="0" err="1" smtClean="0">
                <a:solidFill>
                  <a:srgbClr val="4070A0"/>
                </a:solidFill>
                <a:latin typeface="Calibri" pitchFamily="34" charset="0"/>
              </a:rPr>
              <a:t>DI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FEBBRAIO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22598" y="980728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latin typeface="Calibri" pitchFamily="34" charset="0"/>
              </a:rPr>
              <a:t> 📆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MERCOLEDI’ 28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FEBBRAIO 2024</a:t>
            </a:r>
            <a:endParaRPr lang="it-IT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 smtClean="0">
              <a:latin typeface="Calibri" pitchFamily="34" charset="0"/>
            </a:endParaRPr>
          </a:p>
          <a:p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          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Imposte </a:t>
            </a:r>
            <a:r>
              <a:rPr lang="it-IT" sz="2200" b="1" cap="all" dirty="0" err="1" smtClean="0">
                <a:solidFill>
                  <a:srgbClr val="376089"/>
                </a:solidFill>
                <a:latin typeface="+mj-lt"/>
              </a:rPr>
              <a:t>INdirette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–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IINPS – 5 PER MILLE - LUL</a:t>
            </a:r>
            <a:endParaRPr lang="it-IT" sz="2200" b="1" dirty="0" smtClean="0">
              <a:solidFill>
                <a:srgbClr val="376089"/>
              </a:solidFill>
              <a:latin typeface="Calibri" pitchFamily="34" charset="0"/>
            </a:endParaRP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550590" y="2348875"/>
            <a:ext cx="1116124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dirty="0" smtClean="0">
                <a:latin typeface="+mj-lt"/>
              </a:rPr>
              <a:t>Termine ultimo per trasmettere la dichiarazione dei redditi tardiva (da </a:t>
            </a:r>
            <a:r>
              <a:rPr lang="it-IT" sz="2200" dirty="0" err="1" smtClean="0">
                <a:latin typeface="+mj-lt"/>
              </a:rPr>
              <a:t>tramettere</a:t>
            </a:r>
            <a:r>
              <a:rPr lang="it-IT" sz="2200" dirty="0" smtClean="0">
                <a:latin typeface="+mj-lt"/>
              </a:rPr>
              <a:t> entro il 30.11.2023) con relative sanzioni </a:t>
            </a:r>
          </a:p>
          <a:p>
            <a:pPr algn="just"/>
            <a:r>
              <a:rPr lang="it-IT" sz="2200" dirty="0" smtClean="0">
                <a:latin typeface="+mj-lt"/>
              </a:rPr>
              <a:t> </a:t>
            </a:r>
          </a:p>
          <a:p>
            <a:pPr algn="just"/>
            <a:r>
              <a:rPr lang="it-IT" sz="2200" dirty="0" smtClean="0">
                <a:latin typeface="+mj-lt"/>
              </a:rPr>
              <a:t>Le persone fisiche esercenti attività d’impresa, arte o professione in regime forfettario ex L. 208/2015 devono presentare apposita comunicazione telematica all’Inps entro il 28.02, qualora siano interessate a fruire del regime contributivo agevolato</a:t>
            </a:r>
          </a:p>
          <a:p>
            <a:pPr algn="just"/>
            <a:r>
              <a:rPr lang="it-IT" sz="2200" dirty="0" smtClean="0">
                <a:latin typeface="+mj-lt"/>
              </a:rPr>
              <a:t>(Circ. Ag. Entrate 10/E/2016 - Circ. Inps 35/2016) oppure rinunciarvi per la perdita dei requisiti. </a:t>
            </a:r>
          </a:p>
          <a:p>
            <a:pPr algn="just"/>
            <a:r>
              <a:rPr lang="it-IT" sz="2200" dirty="0" smtClean="0">
                <a:latin typeface="+mj-lt"/>
              </a:rPr>
              <a:t> </a:t>
            </a:r>
          </a:p>
          <a:p>
            <a:pPr algn="just"/>
            <a:r>
              <a:rPr lang="it-IT" sz="2200" dirty="0" smtClean="0">
                <a:latin typeface="+mj-lt"/>
              </a:rPr>
              <a:t>Termine ultimo per presentare domanda di iscrizione telematica nell’elenco dei beneficiari del 5 per mille tenuto dal Ministero della Cultura per le associazioni di tutela, promozione o valorizzazione dei beni culturali e paesaggistici.</a:t>
            </a:r>
            <a:endParaRPr lang="it-IT" sz="2200" dirty="0">
              <a:latin typeface="+mj-lt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- Prossime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SCADENZE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MESE </a:t>
            </a:r>
            <a:r>
              <a:rPr lang="it-IT" sz="2000" b="1" dirty="0" err="1" smtClean="0">
                <a:solidFill>
                  <a:srgbClr val="4070A0"/>
                </a:solidFill>
                <a:latin typeface="Calibri" pitchFamily="34" charset="0"/>
              </a:rPr>
              <a:t>DI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FEBBRAIO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22598" y="980728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latin typeface="Calibri" pitchFamily="34" charset="0"/>
              </a:rPr>
              <a:t> 📆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GIOVEDI’ 29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FEBBRAIO 2024</a:t>
            </a:r>
            <a:endParaRPr lang="it-IT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 smtClean="0">
              <a:latin typeface="Calibri" pitchFamily="34" charset="0"/>
            </a:endParaRPr>
          </a:p>
          <a:p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          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UNIEMENS – LIQUIDAZIONE E VERSAMENTO IVA – IMU – BOLLO - LUL</a:t>
            </a:r>
            <a:endParaRPr lang="it-IT" sz="2200" b="1" dirty="0" smtClean="0">
              <a:solidFill>
                <a:srgbClr val="376089"/>
              </a:solidFill>
              <a:latin typeface="Calibri" pitchFamily="34" charset="0"/>
            </a:endParaRP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550590" y="2348875"/>
            <a:ext cx="1116124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dirty="0" smtClean="0">
                <a:latin typeface="+mj-lt"/>
              </a:rPr>
              <a:t>Trasmissione UNIEMENS flussi contributivi e retributivi unificati all’INPS per i dati del mese di gennaio 2024 dei lavoratori dipendenti e dei collaboratori coordinati e continuativi oltre la soglia dei 5.000,00 Euro;</a:t>
            </a:r>
            <a:endParaRPr lang="it-IT" sz="1100" dirty="0" smtClean="0">
              <a:latin typeface="+mj-lt"/>
            </a:endParaRPr>
          </a:p>
          <a:p>
            <a:pPr algn="just"/>
            <a:r>
              <a:rPr lang="it-IT" sz="1100" dirty="0" smtClean="0">
                <a:latin typeface="+mj-lt"/>
              </a:rPr>
              <a:t> </a:t>
            </a:r>
          </a:p>
          <a:p>
            <a:pPr algn="just"/>
            <a:r>
              <a:rPr lang="it-IT" sz="2200" dirty="0" smtClean="0">
                <a:latin typeface="+mj-lt"/>
              </a:rPr>
              <a:t>Obbligo mensile di registrazione e fatturazione delle operazioni commerciali svolte nel mese e la presentazione della dichiarazione relativa agli acquisti intracomunitari registrati nel mese precedente previo versamento delle relative imposte.</a:t>
            </a:r>
            <a:endParaRPr lang="it-IT" sz="1100" dirty="0" smtClean="0">
              <a:latin typeface="+mj-lt"/>
            </a:endParaRPr>
          </a:p>
          <a:p>
            <a:pPr algn="just"/>
            <a:r>
              <a:rPr lang="it-IT" sz="1100" dirty="0" smtClean="0">
                <a:latin typeface="+mj-lt"/>
              </a:rPr>
              <a:t> </a:t>
            </a:r>
          </a:p>
          <a:p>
            <a:pPr algn="just"/>
            <a:r>
              <a:rPr lang="it-IT" sz="2200" dirty="0" smtClean="0">
                <a:latin typeface="+mj-lt"/>
              </a:rPr>
              <a:t>Presentazione telematica del MODELLO INTRA per acquisti di beni/servizi effettuati da ASD che non siano soggetti passivi dell’imposta ma che abbiano effettuato acquisti intra-comunitari nel mese di dicembre 2023 oltre la soglia di 10.000,00 Euro e che abbiano optato per l’applicazione dell’imposta su detti acquisti in Italia</a:t>
            </a:r>
            <a:r>
              <a:rPr lang="it-IT" sz="2200" dirty="0" smtClean="0">
                <a:latin typeface="+mj-lt"/>
              </a:rPr>
              <a:t>;</a:t>
            </a:r>
          </a:p>
          <a:p>
            <a:pPr algn="just"/>
            <a:endParaRPr lang="it-IT" sz="1000" dirty="0" smtClean="0">
              <a:latin typeface="+mj-lt"/>
            </a:endParaRPr>
          </a:p>
          <a:p>
            <a:pPr algn="just"/>
            <a:r>
              <a:rPr lang="it-IT" sz="1400" i="1" dirty="0" smtClean="0">
                <a:latin typeface="+mj-lt"/>
              </a:rPr>
              <a:t> </a:t>
            </a:r>
            <a:r>
              <a:rPr lang="it-IT" sz="1400" i="1" dirty="0" smtClean="0">
                <a:latin typeface="+mj-lt"/>
              </a:rPr>
              <a:t>segue</a:t>
            </a:r>
            <a:endParaRPr lang="it-IT" sz="1400" i="1" dirty="0" smtClean="0">
              <a:latin typeface="+mj-lt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- Prossime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SCADENZE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MESE </a:t>
            </a:r>
            <a:r>
              <a:rPr lang="it-IT" sz="2000" b="1" dirty="0" err="1" smtClean="0">
                <a:solidFill>
                  <a:srgbClr val="4070A0"/>
                </a:solidFill>
                <a:latin typeface="Calibri" pitchFamily="34" charset="0"/>
              </a:rPr>
              <a:t>DI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FEBBRAIO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6614" y="527720"/>
            <a:ext cx="10079808" cy="38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solidFill>
                <a:srgbClr val="4070A0"/>
              </a:solidFill>
              <a:latin typeface="Calibri"/>
              <a:cs typeface="Calibri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22598" y="980728"/>
            <a:ext cx="1029714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dirty="0" smtClean="0">
                <a:latin typeface="Calibri" pitchFamily="34" charset="0"/>
              </a:rPr>
              <a:t> 📆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GIOVEDI’ 29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FEBBRAIO 2024</a:t>
            </a:r>
            <a:endParaRPr lang="it-IT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100" u="sng" dirty="0" smtClean="0">
              <a:latin typeface="Calibri" pitchFamily="34" charset="0"/>
            </a:endParaRPr>
          </a:p>
          <a:p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           </a:t>
            </a:r>
            <a:r>
              <a:rPr lang="it-IT" sz="2200" b="1" cap="all" dirty="0" smtClean="0">
                <a:solidFill>
                  <a:srgbClr val="376089"/>
                </a:solidFill>
                <a:latin typeface="+mj-lt"/>
              </a:rPr>
              <a:t>UNIEMENS – LIQUIDAZIONE E VERSAMENTO IVA – IMU – BOLLO - LUL</a:t>
            </a:r>
            <a:endParaRPr lang="it-IT" sz="2200" b="1" dirty="0" smtClean="0">
              <a:solidFill>
                <a:srgbClr val="376089"/>
              </a:solidFill>
              <a:latin typeface="Calibri" pitchFamily="34" charset="0"/>
            </a:endParaRPr>
          </a:p>
        </p:txBody>
      </p:sp>
      <p:pic>
        <p:nvPicPr>
          <p:cNvPr id="8" name="Immagine 7" descr="logo_MR_2022 med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54060" y="5989080"/>
            <a:ext cx="1689821" cy="8243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550590" y="2348875"/>
            <a:ext cx="1116124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200" dirty="0" smtClean="0">
                <a:latin typeface="+mj-lt"/>
              </a:rPr>
              <a:t>Versamento </a:t>
            </a:r>
            <a:r>
              <a:rPr lang="it-IT" sz="2200" dirty="0" smtClean="0">
                <a:latin typeface="+mj-lt"/>
              </a:rPr>
              <a:t>dell’</a:t>
            </a:r>
            <a:r>
              <a:rPr lang="it-IT" sz="2200" dirty="0" err="1" smtClean="0">
                <a:latin typeface="+mj-lt"/>
              </a:rPr>
              <a:t>Imu</a:t>
            </a:r>
            <a:r>
              <a:rPr lang="it-IT" sz="2200" dirty="0" smtClean="0">
                <a:latin typeface="+mj-lt"/>
              </a:rPr>
              <a:t>, senza sanzioni e interessi, dell’eventuale differenza positiva dell’</a:t>
            </a:r>
            <a:r>
              <a:rPr lang="it-IT" sz="2200" dirty="0" err="1" smtClean="0">
                <a:latin typeface="+mj-lt"/>
              </a:rPr>
              <a:t>Imu</a:t>
            </a:r>
            <a:r>
              <a:rPr lang="it-IT" sz="2200" dirty="0" smtClean="0">
                <a:latin typeface="+mj-lt"/>
              </a:rPr>
              <a:t>, calcolata sulla base delle delibere pubblicate entro il 15.01.2024, e quella versata entro il 18.12.2023 (art. 1, cc. 72-74 L. 213/2023).</a:t>
            </a:r>
            <a:endParaRPr lang="it-IT" sz="1100" dirty="0" smtClean="0">
              <a:latin typeface="+mj-lt"/>
            </a:endParaRPr>
          </a:p>
          <a:p>
            <a:pPr algn="just"/>
            <a:r>
              <a:rPr lang="it-IT" sz="1100" dirty="0" smtClean="0">
                <a:latin typeface="+mj-lt"/>
              </a:rPr>
              <a:t> </a:t>
            </a:r>
          </a:p>
          <a:p>
            <a:pPr algn="just"/>
            <a:r>
              <a:rPr lang="it-IT" sz="2200" dirty="0" smtClean="0">
                <a:latin typeface="+mj-lt"/>
              </a:rPr>
              <a:t>Imposta di bollo Fattura elettronica - Termine di versamento dell’imposta di bollo sulle fatture elettroniche relative al 4° trimestre 2023.</a:t>
            </a:r>
            <a:endParaRPr lang="it-IT" sz="1100" dirty="0" smtClean="0">
              <a:latin typeface="+mj-lt"/>
            </a:endParaRPr>
          </a:p>
          <a:p>
            <a:pPr algn="just"/>
            <a:r>
              <a:rPr lang="it-IT" sz="1100" dirty="0" smtClean="0">
                <a:latin typeface="+mj-lt"/>
              </a:rPr>
              <a:t> </a:t>
            </a:r>
          </a:p>
          <a:p>
            <a:pPr algn="just"/>
            <a:r>
              <a:rPr lang="it-IT" sz="2200" dirty="0" smtClean="0">
                <a:latin typeface="+mj-lt"/>
              </a:rPr>
              <a:t>Termine ultimo per l’iscrizione al Libro unico del lavoro per i rapporti di lavoro sportivo subordinato e per le collaborazioni amministrativo gestionali (per le </a:t>
            </a:r>
            <a:r>
              <a:rPr lang="it-IT" sz="2200" dirty="0" err="1" smtClean="0">
                <a:latin typeface="+mj-lt"/>
              </a:rPr>
              <a:t>co.co.co</a:t>
            </a:r>
            <a:r>
              <a:rPr lang="it-IT" sz="2200" dirty="0" smtClean="0">
                <a:latin typeface="+mj-lt"/>
              </a:rPr>
              <a:t> sportive il termine per l’adempimento attraverso il RAS è stato sospeso – circolare INL 1/2024</a:t>
            </a:r>
            <a:r>
              <a:rPr lang="it-IT" sz="2200" dirty="0" smtClean="0">
                <a:latin typeface="+mj-lt"/>
              </a:rPr>
              <a:t>).</a:t>
            </a:r>
            <a:endParaRPr lang="it-IT" sz="1100" dirty="0" smtClean="0">
              <a:latin typeface="+mj-lt"/>
            </a:endParaRPr>
          </a:p>
          <a:p>
            <a:pPr algn="just"/>
            <a:r>
              <a:rPr lang="it-IT" sz="1100" dirty="0" smtClean="0">
                <a:latin typeface="+mj-lt"/>
              </a:rPr>
              <a:t> </a:t>
            </a:r>
          </a:p>
          <a:p>
            <a:pPr algn="just"/>
            <a:r>
              <a:rPr lang="it-IT" sz="2200" dirty="0" smtClean="0">
                <a:latin typeface="+mj-lt"/>
              </a:rPr>
              <a:t>Termine per la presentazione telematica all’Inail delle denunce retributive annuali.</a:t>
            </a:r>
            <a:endParaRPr lang="it-IT" sz="2200" dirty="0">
              <a:latin typeface="+mj-lt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982640" y="332656"/>
            <a:ext cx="1046380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ADEMPIMENTI SPORT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- Prossime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SCADENZE 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MESE </a:t>
            </a:r>
            <a:r>
              <a:rPr lang="it-IT" sz="2000" b="1" dirty="0" err="1" smtClean="0">
                <a:solidFill>
                  <a:srgbClr val="4070A0"/>
                </a:solidFill>
                <a:latin typeface="Calibri" pitchFamily="34" charset="0"/>
              </a:rPr>
              <a:t>DI</a:t>
            </a:r>
            <a:r>
              <a:rPr lang="it-IT" sz="2000" b="1" dirty="0" smtClean="0">
                <a:solidFill>
                  <a:srgbClr val="4070A0"/>
                </a:solidFill>
                <a:latin typeface="Calibri" pitchFamily="34" charset="0"/>
              </a:rPr>
              <a:t> FEBBRAIO 2024</a:t>
            </a:r>
            <a:endParaRPr lang="it-IT" sz="2000" dirty="0">
              <a:solidFill>
                <a:srgbClr val="407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ttangolo 2"/>
          <p:cNvSpPr>
            <a:spLocks noChangeArrowheads="1"/>
          </p:cNvSpPr>
          <p:nvPr/>
        </p:nvSpPr>
        <p:spPr bwMode="auto">
          <a:xfrm>
            <a:off x="190550" y="1700808"/>
            <a:ext cx="11809312" cy="543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altLang="it-IT" sz="2300" b="1" kern="0" dirty="0" smtClean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300" b="1" kern="0" cap="all" dirty="0" smtClean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300" b="1" kern="0" cap="all" dirty="0" smtClean="0">
              <a:solidFill>
                <a:srgbClr val="376089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Speriamo di aver reso un servizio utile</a:t>
            </a: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Per ulteriori richieste rivolgersi a </a:t>
            </a: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  <a:hlinkClick r:id="rId2"/>
              </a:rPr>
              <a:t>segreteria@martinellirogolino.it</a:t>
            </a: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altLang="it-IT" sz="2800" b="1" kern="0" dirty="0" smtClean="0">
                <a:solidFill>
                  <a:srgbClr val="4070A0"/>
                </a:solidFill>
                <a:latin typeface="Calibri" pitchFamily="34" charset="0"/>
              </a:rPr>
              <a:t>Avv. Biagio Giancola</a:t>
            </a: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800" b="1" kern="0" dirty="0" smtClean="0">
              <a:solidFill>
                <a:srgbClr val="4070A0"/>
              </a:solidFill>
              <a:latin typeface="Calibri" pitchFamily="34" charset="0"/>
            </a:endParaRPr>
          </a:p>
          <a:p>
            <a:pPr algn="ctr">
              <a:defRPr/>
            </a:pPr>
            <a:endParaRPr lang="it-IT" altLang="it-IT" sz="2600" b="1" kern="0" dirty="0" smtClean="0">
              <a:solidFill>
                <a:srgbClr val="4070A0"/>
              </a:solidFill>
              <a:latin typeface="Calibri" pitchFamily="34" charset="0"/>
            </a:endParaRPr>
          </a:p>
        </p:txBody>
      </p:sp>
      <p:pic>
        <p:nvPicPr>
          <p:cNvPr id="5" name="Immagine 4" descr="logo_MR_2022 med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11030" y="476672"/>
            <a:ext cx="295232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068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8004</TotalTime>
  <Words>506</Words>
  <Application>Microsoft Office PowerPoint</Application>
  <PresentationFormat>Personalizzato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Studio Martinelli Rogolino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Avv. Ernesto Russo</dc:creator>
  <cp:lastModifiedBy>LAURA</cp:lastModifiedBy>
  <cp:revision>1236</cp:revision>
  <cp:lastPrinted>2017-05-29T15:52:18Z</cp:lastPrinted>
  <dcterms:created xsi:type="dcterms:W3CDTF">2008-03-19T14:58:11Z</dcterms:created>
  <dcterms:modified xsi:type="dcterms:W3CDTF">2024-02-09T07:21:12Z</dcterms:modified>
</cp:coreProperties>
</file>