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5988" r:id="rId1"/>
  </p:sldMasterIdLst>
  <p:notesMasterIdLst>
    <p:notesMasterId r:id="rId6"/>
  </p:notesMasterIdLst>
  <p:handoutMasterIdLst>
    <p:handoutMasterId r:id="rId7"/>
  </p:handoutMasterIdLst>
  <p:sldIdLst>
    <p:sldId id="946" r:id="rId2"/>
    <p:sldId id="953" r:id="rId3"/>
    <p:sldId id="954" r:id="rId4"/>
    <p:sldId id="638" r:id="rId5"/>
  </p:sldIdLst>
  <p:sldSz cx="12190413" cy="6858000"/>
  <p:notesSz cx="9926638" cy="679767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76089"/>
    <a:srgbClr val="4070A0"/>
    <a:srgbClr val="000000"/>
    <a:srgbClr val="006699"/>
    <a:srgbClr val="292929"/>
    <a:srgbClr val="DDDDDD"/>
    <a:srgbClr val="005CB9"/>
    <a:srgbClr val="080808"/>
    <a:srgbClr val="6699FF"/>
    <a:srgbClr val="3333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55" autoAdjust="0"/>
    <p:restoredTop sz="94737" autoAdjust="0"/>
  </p:normalViewPr>
  <p:slideViewPr>
    <p:cSldViewPr>
      <p:cViewPr varScale="1">
        <p:scale>
          <a:sx n="74" d="100"/>
          <a:sy n="74" d="100"/>
        </p:scale>
        <p:origin x="-120" y="-7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710"/>
    </p:cViewPr>
  </p:sorterViewPr>
  <p:notesViewPr>
    <p:cSldViewPr>
      <p:cViewPr varScale="1">
        <p:scale>
          <a:sx n="81" d="100"/>
          <a:sy n="81" d="100"/>
        </p:scale>
        <p:origin x="-4038" y="-102"/>
      </p:cViewPr>
      <p:guideLst>
        <p:guide orient="horz" pos="2141"/>
        <p:guide pos="312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013" y="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41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013" y="645741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554A05-2DC5-4BF2-B07C-FAE6FA2CA82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976474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013" y="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806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8750" y="509588"/>
            <a:ext cx="45291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707" y="3228706"/>
            <a:ext cx="7279225" cy="3059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946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41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6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013" y="645741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0F9079-CE50-4B3C-A7A5-456661127FD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86836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281" y="2130432"/>
            <a:ext cx="10361851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1784069" y="274645"/>
            <a:ext cx="3655008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12694" y="274645"/>
            <a:ext cx="10768198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6C10-DF0C-4884-B315-3A4734F542C7}" type="datetimeFigureOut">
              <a:rPr lang="it-IT" smtClean="0"/>
              <a:pPr/>
              <a:t>21/02/2024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2960" y="4406907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2960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12699" y="1600206"/>
            <a:ext cx="7210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226413" y="1600206"/>
            <a:ext cx="72126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113" y="273057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521" y="1435103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521" y="1600206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521" y="6356357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A6C10-DF0C-4884-B315-3A4734F542C7}" type="datetimeFigureOut">
              <a:rPr lang="it-IT" smtClean="0"/>
              <a:pPr/>
              <a:t>21/02/2024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058" y="6356357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6463" y="6356357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89" r:id="rId1"/>
    <p:sldLayoutId id="2147485990" r:id="rId2"/>
    <p:sldLayoutId id="2147485991" r:id="rId3"/>
    <p:sldLayoutId id="2147485992" r:id="rId4"/>
    <p:sldLayoutId id="2147485993" r:id="rId5"/>
    <p:sldLayoutId id="2147485994" r:id="rId6"/>
    <p:sldLayoutId id="2147485995" r:id="rId7"/>
    <p:sldLayoutId id="2147485996" r:id="rId8"/>
    <p:sldLayoutId id="2147485997" r:id="rId9"/>
    <p:sldLayoutId id="2147485998" r:id="rId10"/>
    <p:sldLayoutId id="2147485999" r:id="rId11"/>
  </p:sldLayoutIdLst>
  <p:transition spd="slow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egreteria@martinellirogolino.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3212976"/>
            <a:ext cx="12190413" cy="986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it-IT" sz="3000" b="1" spc="150" dirty="0" smtClean="0">
                <a:solidFill>
                  <a:srgbClr val="4070A0"/>
                </a:solidFill>
                <a:latin typeface="Calibri" pitchFamily="34" charset="0"/>
              </a:rPr>
              <a:t>CONTRIBUTI 2024 </a:t>
            </a:r>
          </a:p>
          <a:p>
            <a:pPr algn="ctr"/>
            <a:r>
              <a:rPr lang="it-IT" sz="3000" b="1" spc="150" dirty="0" smtClean="0">
                <a:solidFill>
                  <a:srgbClr val="4070A0"/>
                </a:solidFill>
                <a:latin typeface="Calibri" pitchFamily="34" charset="0"/>
              </a:rPr>
              <a:t>MINIMALE E MASSIMALE GESTIONE SEPARATA </a:t>
            </a:r>
            <a:r>
              <a:rPr lang="it-IT" sz="3000" b="1" spc="150" dirty="0" err="1" smtClean="0">
                <a:solidFill>
                  <a:srgbClr val="4070A0"/>
                </a:solidFill>
                <a:latin typeface="Calibri" pitchFamily="34" charset="0"/>
              </a:rPr>
              <a:t>I.N.P.S</a:t>
            </a:r>
            <a:endParaRPr lang="it-IT" sz="3000" b="1" spc="150" dirty="0" smtClean="0">
              <a:solidFill>
                <a:srgbClr val="4070A0"/>
              </a:solidFill>
              <a:latin typeface="Calibri" pitchFamily="34" charset="0"/>
            </a:endParaRPr>
          </a:p>
          <a:p>
            <a:pPr algn="ctr"/>
            <a:r>
              <a:rPr lang="it-IT" sz="3000" b="1" dirty="0" smtClean="0">
                <a:solidFill>
                  <a:srgbClr val="4070A0"/>
                </a:solidFill>
                <a:latin typeface="Calibri" pitchFamily="34" charset="0"/>
              </a:rPr>
              <a:t/>
            </a:r>
            <a:br>
              <a:rPr lang="it-IT" sz="3000" b="1" dirty="0" smtClean="0">
                <a:solidFill>
                  <a:srgbClr val="4070A0"/>
                </a:solidFill>
                <a:latin typeface="Calibri" pitchFamily="34" charset="0"/>
              </a:rPr>
            </a:br>
            <a:endParaRPr lang="it-IT" sz="3000" dirty="0">
              <a:solidFill>
                <a:srgbClr val="4070A0"/>
              </a:solidFill>
              <a:latin typeface="Calibri" pitchFamily="34" charset="0"/>
            </a:endParaRPr>
          </a:p>
        </p:txBody>
      </p:sp>
      <p:pic>
        <p:nvPicPr>
          <p:cNvPr id="5" name="Immagine 4" descr="logo_MR_2022 me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11030" y="476672"/>
            <a:ext cx="2952328" cy="144016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2640" y="332656"/>
            <a:ext cx="10463800" cy="444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CONTRIBUTI 2024 – MINIMALE E MASSIMALE GESTIONE SEPARATA I.N.P.S.</a:t>
            </a:r>
            <a:endParaRPr lang="it-IT" sz="2000" dirty="0">
              <a:solidFill>
                <a:srgbClr val="4070A0"/>
              </a:solidFill>
              <a:latin typeface="Calibri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6614" y="527720"/>
            <a:ext cx="10079808" cy="38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2400" dirty="0">
              <a:solidFill>
                <a:srgbClr val="4070A0"/>
              </a:solidFill>
              <a:latin typeface="Calibri"/>
              <a:cs typeface="Calibri"/>
            </a:endParaRPr>
          </a:p>
        </p:txBody>
      </p:sp>
      <p:pic>
        <p:nvPicPr>
          <p:cNvPr id="8" name="Immagine 7" descr="logo_MR_2022 me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54060" y="5989080"/>
            <a:ext cx="1689821" cy="824303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622598" y="980728"/>
            <a:ext cx="1065718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500" dirty="0" smtClean="0">
                <a:latin typeface="+mj-lt"/>
              </a:rPr>
              <a:t> </a:t>
            </a:r>
          </a:p>
          <a:p>
            <a:pPr algn="just"/>
            <a:r>
              <a:rPr lang="it-IT" sz="2500" dirty="0" smtClean="0">
                <a:latin typeface="+mj-lt"/>
              </a:rPr>
              <a:t>Con la </a:t>
            </a:r>
            <a:r>
              <a:rPr lang="it-IT" sz="2500" b="1" dirty="0" smtClean="0">
                <a:latin typeface="+mj-lt"/>
              </a:rPr>
              <a:t>circolare n. 24 del 29 gennaio 2024</a:t>
            </a:r>
            <a:r>
              <a:rPr lang="it-IT" sz="2500" dirty="0" smtClean="0">
                <a:latin typeface="+mj-lt"/>
              </a:rPr>
              <a:t>, l’INPS definisce i nuovi parametri (massimale e minimale) delle aliquote contributive per l’anno 2024, per i lavoratori parasubordinati iscritti alla </a:t>
            </a:r>
            <a:r>
              <a:rPr lang="it-IT" sz="2500" b="1" dirty="0" smtClean="0">
                <a:latin typeface="+mj-lt"/>
              </a:rPr>
              <a:t>Gestione Separata</a:t>
            </a:r>
            <a:r>
              <a:rPr lang="it-IT" sz="2500" dirty="0" smtClean="0">
                <a:latin typeface="+mj-lt"/>
              </a:rPr>
              <a:t>, ivi compresi i lavoratori del settore sportivo.</a:t>
            </a:r>
          </a:p>
          <a:p>
            <a:pPr algn="just"/>
            <a:endParaRPr lang="it-IT" sz="2500" dirty="0" smtClean="0">
              <a:latin typeface="+mj-lt"/>
            </a:endParaRPr>
          </a:p>
          <a:p>
            <a:pPr algn="just"/>
            <a:r>
              <a:rPr lang="it-IT" sz="2500" dirty="0" smtClean="0">
                <a:latin typeface="+mj-lt"/>
              </a:rPr>
              <a:t>Nel dettaglio:</a:t>
            </a:r>
          </a:p>
          <a:p>
            <a:pPr lvl="0" algn="just">
              <a:buFont typeface="Arial" pitchFamily="34" charset="0"/>
              <a:buChar char="•"/>
            </a:pPr>
            <a:r>
              <a:rPr lang="it-IT" sz="2500" dirty="0" smtClean="0">
                <a:latin typeface="+mj-lt"/>
              </a:rPr>
              <a:t>il massimale di reddito è pari a </a:t>
            </a:r>
            <a:r>
              <a:rPr lang="it-IT" sz="2500" b="1" dirty="0" smtClean="0">
                <a:latin typeface="+mj-lt"/>
              </a:rPr>
              <a:t>119.650,00 euro</a:t>
            </a:r>
            <a:r>
              <a:rPr lang="it-IT" sz="2500" dirty="0" smtClean="0">
                <a:latin typeface="+mj-lt"/>
              </a:rPr>
              <a:t>;</a:t>
            </a:r>
          </a:p>
          <a:p>
            <a:pPr lvl="0" algn="just">
              <a:buFont typeface="Arial" pitchFamily="34" charset="0"/>
              <a:buChar char="•"/>
            </a:pPr>
            <a:r>
              <a:rPr lang="it-IT" sz="2500" dirty="0" smtClean="0">
                <a:latin typeface="+mj-lt"/>
              </a:rPr>
              <a:t>il minimale di reddito viene fissato nella misura di </a:t>
            </a:r>
            <a:r>
              <a:rPr lang="it-IT" sz="2500" b="1" dirty="0" smtClean="0">
                <a:latin typeface="+mj-lt"/>
              </a:rPr>
              <a:t>18.415,00 euro</a:t>
            </a:r>
            <a:r>
              <a:rPr lang="it-IT" sz="2500" dirty="0" smtClean="0">
                <a:latin typeface="+mj-lt"/>
              </a:rPr>
              <a:t>.</a:t>
            </a:r>
          </a:p>
          <a:p>
            <a:pPr lvl="0" algn="just">
              <a:buFont typeface="Arial" pitchFamily="34" charset="0"/>
              <a:buChar char="•"/>
            </a:pPr>
            <a:endParaRPr lang="it-IT" sz="2500" dirty="0" smtClean="0">
              <a:latin typeface="+mj-lt"/>
            </a:endParaRPr>
          </a:p>
          <a:p>
            <a:pPr algn="just"/>
            <a:r>
              <a:rPr lang="it-IT" sz="2500" dirty="0" smtClean="0">
                <a:latin typeface="+mj-lt"/>
              </a:rPr>
              <a:t>Di seguito uno schema di riepilogo delle aliquote contributive ed assistenziali previste per le collaborazioni coordinate e continuative sportive:</a:t>
            </a:r>
          </a:p>
          <a:p>
            <a:pPr lvl="0"/>
            <a:endParaRPr lang="it-IT" sz="2800" dirty="0"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2640" y="332656"/>
            <a:ext cx="10463800" cy="444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CONTRIBUTI 2024 – MINIMALE E MASSIMALE GESTIONE SEPARATA I.N.P.S.</a:t>
            </a:r>
            <a:endParaRPr lang="it-IT" sz="2000" dirty="0">
              <a:solidFill>
                <a:srgbClr val="4070A0"/>
              </a:solidFill>
              <a:latin typeface="Calibri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6614" y="527720"/>
            <a:ext cx="10079808" cy="38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2400" dirty="0">
              <a:solidFill>
                <a:srgbClr val="4070A0"/>
              </a:solidFill>
              <a:latin typeface="Calibri"/>
              <a:cs typeface="Calibri"/>
            </a:endParaRPr>
          </a:p>
        </p:txBody>
      </p:sp>
      <p:pic>
        <p:nvPicPr>
          <p:cNvPr id="8" name="Immagine 7" descr="logo_MR_2022 me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54060" y="5989080"/>
            <a:ext cx="1689821" cy="824303"/>
          </a:xfrm>
          <a:prstGeom prst="rect">
            <a:avLst/>
          </a:prstGeom>
        </p:spPr>
      </p:pic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262556" y="908720"/>
          <a:ext cx="11737306" cy="4983382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086787"/>
                <a:gridCol w="4999222"/>
                <a:gridCol w="941883"/>
                <a:gridCol w="1883765"/>
                <a:gridCol w="1159241"/>
                <a:gridCol w="796977"/>
                <a:gridCol w="869431"/>
              </a:tblGrid>
              <a:tr h="630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</a:rPr>
                        <a:t>CODICE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</a:rPr>
                        <a:t>TIPO </a:t>
                      </a:r>
                      <a:r>
                        <a:rPr lang="it-IT" sz="1200" b="1" spc="-25" dirty="0" err="1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</a:rPr>
                        <a:t>CO.CO.CO</a:t>
                      </a:r>
                      <a:r>
                        <a:rPr lang="it-IT" sz="1200" b="1" spc="-25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</a:rPr>
                        <a:t>IVS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</a:rPr>
                        <a:t>MATERNITA’,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</a:rPr>
                        <a:t>MALATTIA,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</a:rPr>
                        <a:t>NUCLEO FAMILIARE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</a:rPr>
                        <a:t>MATERNITA’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</a:rPr>
                        <a:t>DM 12.7.2007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</a:rPr>
                        <a:t>DIS-COLL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spc="-25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</a:rPr>
                        <a:t>TOT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</a:rPr>
                        <a:t>D1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 err="1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</a:rPr>
                        <a:t>CO.CO.CO</a:t>
                      </a:r>
                      <a:r>
                        <a:rPr lang="it-IT" sz="1200" b="1" spc="-25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</a:rPr>
                        <a:t> NON ASSICURATI PRESSO ALTRE FORMA PREVIDENZIALI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</a:rPr>
                        <a:t>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spc="-25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spc="-25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spc="-25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</a:rPr>
                        <a:t>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latin typeface="Garamond"/>
                          <a:ea typeface="Times New Roman"/>
                        </a:rPr>
                        <a:t>D2</a:t>
                      </a:r>
                      <a:endParaRPr lang="it-IT" sz="1200" b="1" spc="-2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>
                          <a:latin typeface="Garamond"/>
                          <a:ea typeface="Times New Roman"/>
                        </a:rPr>
                        <a:t>CO.CO.CO. NON ASSICURATI PRESSO ALTRE FORME PREVIDENZIALI (prestazioni non pensionistiche)</a:t>
                      </a:r>
                      <a:endParaRPr lang="it-IT" sz="1200" b="1" spc="-25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spc="-25">
                        <a:latin typeface="Garamond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>
                          <a:latin typeface="Garamond"/>
                          <a:ea typeface="Times New Roman"/>
                        </a:rPr>
                        <a:t>0,50%</a:t>
                      </a:r>
                      <a:endParaRPr lang="it-IT" sz="1200" b="1" spc="-25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>
                          <a:latin typeface="Garamond"/>
                          <a:ea typeface="Times New Roman"/>
                        </a:rPr>
                        <a:t>0,22%</a:t>
                      </a:r>
                      <a:endParaRPr lang="it-IT" sz="1200" b="1" spc="-25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>
                          <a:latin typeface="Garamond"/>
                          <a:ea typeface="Times New Roman"/>
                        </a:rPr>
                        <a:t>1,31%</a:t>
                      </a:r>
                      <a:endParaRPr lang="it-IT" sz="1200" b="1" spc="-25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latin typeface="Garamond"/>
                          <a:ea typeface="Times New Roman"/>
                        </a:rPr>
                        <a:t>2,03%</a:t>
                      </a:r>
                      <a:endParaRPr lang="it-IT" sz="1200" b="1" spc="-2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</a:rPr>
                        <a:t>D3</a:t>
                      </a:r>
                      <a:endParaRPr lang="it-IT" sz="1200" b="1" spc="-25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 err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</a:rPr>
                        <a:t>CO.CO.CO</a:t>
                      </a:r>
                      <a:r>
                        <a:rPr lang="it-IT" sz="1200" b="1" spc="-25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</a:rPr>
                        <a:t> ASSICURATI PRESSO ALTRE FORME </a:t>
                      </a:r>
                      <a:r>
                        <a:rPr lang="it-IT" sz="1200" b="1" spc="-25" dirty="0" err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</a:rPr>
                        <a:t>DI</a:t>
                      </a:r>
                      <a:r>
                        <a:rPr lang="it-IT" sz="1200" b="1" spc="-25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</a:rPr>
                        <a:t> PREVIDENZA OBBLIGATORIE O TITOLARI </a:t>
                      </a:r>
                      <a:r>
                        <a:rPr lang="it-IT" sz="1200" b="1" spc="-25" dirty="0" err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</a:rPr>
                        <a:t>DI</a:t>
                      </a:r>
                      <a:r>
                        <a:rPr lang="it-IT" sz="1200" b="1" spc="-25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</a:rPr>
                        <a:t> PENSIONE DIRETTA - RIFORMA DELLO SPORT</a:t>
                      </a:r>
                      <a:endParaRPr lang="it-IT" sz="1200" b="1" spc="-25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>
                          <a:solidFill>
                            <a:schemeClr val="tx1"/>
                          </a:solidFill>
                          <a:latin typeface="Garamond"/>
                          <a:ea typeface="Times New Roman"/>
                        </a:rPr>
                        <a:t>24%</a:t>
                      </a:r>
                      <a:endParaRPr lang="it-IT" sz="1200" b="1" spc="-25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spc="-25">
                        <a:solidFill>
                          <a:schemeClr val="tx1"/>
                        </a:solidFill>
                        <a:latin typeface="Garamond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spc="-25" dirty="0">
                        <a:solidFill>
                          <a:schemeClr val="tx1"/>
                        </a:solidFill>
                        <a:latin typeface="Garamond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spc="-25">
                        <a:solidFill>
                          <a:schemeClr val="tx1"/>
                        </a:solidFill>
                        <a:latin typeface="Garamond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</a:rPr>
                        <a:t>24%</a:t>
                      </a:r>
                      <a:endParaRPr lang="it-IT" sz="1200" b="1" spc="-25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latin typeface="Garamond"/>
                          <a:ea typeface="Times New Roman"/>
                        </a:rPr>
                        <a:t>D4</a:t>
                      </a:r>
                      <a:endParaRPr lang="it-IT" sz="1200" b="1" spc="-2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>
                          <a:latin typeface="Garamond"/>
                          <a:ea typeface="Times New Roman"/>
                        </a:rPr>
                        <a:t>COLLABORATORI AMMINISTRATIVO GESTIONALI NON ASSICURATI PRESSO ALTRE FORME DI PREVIDENZA OBBLIGATORIE </a:t>
                      </a:r>
                      <a:endParaRPr lang="it-IT" sz="1200" b="1" spc="-25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>
                          <a:latin typeface="Garamond"/>
                          <a:ea typeface="Times New Roman"/>
                        </a:rPr>
                        <a:t>25%</a:t>
                      </a:r>
                      <a:endParaRPr lang="it-IT" sz="1200" b="1" spc="-25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spc="-25">
                        <a:latin typeface="Garamond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spc="-25">
                        <a:latin typeface="Garamond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spc="-25">
                        <a:latin typeface="Garamond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latin typeface="Garamond"/>
                          <a:ea typeface="Times New Roman"/>
                        </a:rPr>
                        <a:t>25%</a:t>
                      </a:r>
                      <a:endParaRPr lang="it-IT" sz="1200" b="1" spc="-2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latin typeface="Garamond"/>
                          <a:ea typeface="Times New Roman"/>
                        </a:rPr>
                        <a:t>D5</a:t>
                      </a:r>
                      <a:endParaRPr lang="it-IT" sz="1200" b="1" spc="-2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latin typeface="Garamond"/>
                          <a:ea typeface="Times New Roman"/>
                        </a:rPr>
                        <a:t>COLLABORATORI AMMINISTRATIVO GESTIONALI NON ASSICURATI PRESSO ALTRE FORME </a:t>
                      </a:r>
                      <a:r>
                        <a:rPr lang="it-IT" sz="1200" b="1" spc="-25" dirty="0" err="1">
                          <a:latin typeface="Garamond"/>
                          <a:ea typeface="Times New Roman"/>
                        </a:rPr>
                        <a:t>DI</a:t>
                      </a:r>
                      <a:r>
                        <a:rPr lang="it-IT" sz="1200" b="1" spc="-25" dirty="0">
                          <a:latin typeface="Garamond"/>
                          <a:ea typeface="Times New Roman"/>
                        </a:rPr>
                        <a:t> PREVIDENZA OBBLIGATORIE O TITOLARI </a:t>
                      </a:r>
                      <a:r>
                        <a:rPr lang="it-IT" sz="1200" b="1" spc="-25" dirty="0" err="1">
                          <a:latin typeface="Garamond"/>
                          <a:ea typeface="Times New Roman"/>
                        </a:rPr>
                        <a:t>DI</a:t>
                      </a:r>
                      <a:r>
                        <a:rPr lang="it-IT" sz="1200" b="1" spc="-25" dirty="0">
                          <a:latin typeface="Garamond"/>
                          <a:ea typeface="Times New Roman"/>
                        </a:rPr>
                        <a:t> PENSIONE </a:t>
                      </a:r>
                      <a:r>
                        <a:rPr lang="it-IT" sz="1200" b="1" spc="-25" dirty="0" smtClean="0">
                          <a:latin typeface="Garamond"/>
                          <a:ea typeface="Times New Roman"/>
                        </a:rPr>
                        <a:t>DIRETTA</a:t>
                      </a:r>
                      <a:br>
                        <a:rPr lang="it-IT" sz="1200" b="1" spc="-25" dirty="0" smtClean="0">
                          <a:latin typeface="Garamond"/>
                          <a:ea typeface="Times New Roman"/>
                        </a:rPr>
                      </a:br>
                      <a:r>
                        <a:rPr lang="it-IT" sz="1200" b="1" spc="-25" dirty="0" smtClean="0">
                          <a:latin typeface="Garamond"/>
                          <a:ea typeface="Times New Roman"/>
                        </a:rPr>
                        <a:t> </a:t>
                      </a:r>
                      <a:r>
                        <a:rPr lang="it-IT" sz="1200" b="1" spc="-25" dirty="0">
                          <a:latin typeface="Garamond"/>
                          <a:ea typeface="Times New Roman"/>
                        </a:rPr>
                        <a:t>(prestazioni non pensionistiche) </a:t>
                      </a:r>
                      <a:endParaRPr lang="it-IT" sz="1200" b="1" spc="-2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spc="-25">
                        <a:latin typeface="Garamond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>
                          <a:latin typeface="Garamond"/>
                          <a:ea typeface="Times New Roman"/>
                        </a:rPr>
                        <a:t>0,50%</a:t>
                      </a:r>
                      <a:endParaRPr lang="it-IT" sz="1200" b="1" spc="-25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>
                          <a:latin typeface="Garamond"/>
                          <a:ea typeface="Times New Roman"/>
                        </a:rPr>
                        <a:t>0.22%</a:t>
                      </a:r>
                      <a:endParaRPr lang="it-IT" sz="1200" b="1" spc="-25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>
                          <a:latin typeface="Garamond"/>
                          <a:ea typeface="Times New Roman"/>
                        </a:rPr>
                        <a:t>1,31%</a:t>
                      </a:r>
                      <a:endParaRPr lang="it-IT" sz="1200" b="1" spc="-25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latin typeface="Garamond"/>
                          <a:ea typeface="Times New Roman"/>
                        </a:rPr>
                        <a:t>2,03</a:t>
                      </a:r>
                      <a:endParaRPr lang="it-IT" sz="1200" b="1" spc="-2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latin typeface="Garamond"/>
                          <a:ea typeface="Times New Roman"/>
                        </a:rPr>
                        <a:t>D6</a:t>
                      </a:r>
                      <a:endParaRPr lang="it-IT" sz="1200" b="1" spc="-2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latin typeface="Garamond"/>
                          <a:ea typeface="Times New Roman"/>
                        </a:rPr>
                        <a:t>COLLABORATORI AMMINISTRATIVO GESTIONALI ASSICURATI PRESSO ALTRE FORME </a:t>
                      </a:r>
                      <a:r>
                        <a:rPr lang="it-IT" sz="1200" b="1" spc="-25" dirty="0" err="1">
                          <a:latin typeface="Garamond"/>
                          <a:ea typeface="Times New Roman"/>
                        </a:rPr>
                        <a:t>DI</a:t>
                      </a:r>
                      <a:r>
                        <a:rPr lang="it-IT" sz="1200" b="1" spc="-25" dirty="0">
                          <a:latin typeface="Garamond"/>
                          <a:ea typeface="Times New Roman"/>
                        </a:rPr>
                        <a:t> PREVIDENZA OBBLIGATORIE O TITOLARI </a:t>
                      </a:r>
                      <a:r>
                        <a:rPr lang="it-IT" sz="1200" b="1" spc="-25" dirty="0" err="1">
                          <a:latin typeface="Garamond"/>
                          <a:ea typeface="Times New Roman"/>
                        </a:rPr>
                        <a:t>DI</a:t>
                      </a:r>
                      <a:r>
                        <a:rPr lang="it-IT" sz="1200" b="1" spc="-25" dirty="0">
                          <a:latin typeface="Garamond"/>
                          <a:ea typeface="Times New Roman"/>
                        </a:rPr>
                        <a:t> PENSIONE DIRETTA RIFORMA DELLO SPORT</a:t>
                      </a:r>
                      <a:endParaRPr lang="it-IT" sz="1200" b="1" spc="-2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latin typeface="Garamond"/>
                          <a:ea typeface="Times New Roman"/>
                        </a:rPr>
                        <a:t>24%</a:t>
                      </a:r>
                      <a:endParaRPr lang="it-IT" sz="1200" b="1" spc="-2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spc="-25" dirty="0">
                        <a:latin typeface="Garamond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spc="-25" dirty="0">
                        <a:latin typeface="Garamond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spc="-25">
                        <a:latin typeface="Garamond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>
                          <a:latin typeface="Garamond"/>
                          <a:ea typeface="Times New Roman"/>
                        </a:rPr>
                        <a:t>24%</a:t>
                      </a:r>
                      <a:endParaRPr lang="it-IT" sz="1200" b="1" spc="-25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0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>
                          <a:latin typeface="Garamond"/>
                          <a:ea typeface="Times New Roman"/>
                        </a:rPr>
                        <a:t>D7</a:t>
                      </a:r>
                      <a:endParaRPr lang="it-IT" sz="1200" b="1" spc="-25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latin typeface="Garamond"/>
                          <a:ea typeface="Times New Roman"/>
                        </a:rPr>
                        <a:t>LAVORATORI DIPENDENTI DELLE AMMINISTRAZIONI PUBBLICHE AUTORIZZATI AD ATTIVITA’ RETRIBUITA </a:t>
                      </a:r>
                      <a:endParaRPr lang="it-IT" sz="1200" b="1" spc="-2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>
                          <a:latin typeface="Garamond"/>
                          <a:ea typeface="Times New Roman"/>
                        </a:rPr>
                        <a:t>24%</a:t>
                      </a:r>
                      <a:endParaRPr lang="it-IT" sz="1200" b="1" spc="-25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spc="-25">
                        <a:latin typeface="Garamond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spc="-25" dirty="0">
                        <a:latin typeface="Garamond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spc="-25" dirty="0">
                        <a:latin typeface="Garamond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spc="-25" dirty="0">
                          <a:latin typeface="Garamond"/>
                          <a:ea typeface="Times New Roman"/>
                        </a:rPr>
                        <a:t>24%</a:t>
                      </a:r>
                      <a:endParaRPr lang="it-IT" sz="1200" b="1" spc="-2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ttangolo 2"/>
          <p:cNvSpPr>
            <a:spLocks noChangeArrowheads="1"/>
          </p:cNvSpPr>
          <p:nvPr/>
        </p:nvSpPr>
        <p:spPr bwMode="auto">
          <a:xfrm>
            <a:off x="190550" y="1700808"/>
            <a:ext cx="11809312" cy="543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it-IT" altLang="it-IT" sz="2300" b="1" kern="0" dirty="0" smtClean="0">
              <a:solidFill>
                <a:srgbClr val="376089"/>
              </a:solidFill>
              <a:latin typeface="Calibri" pitchFamily="34" charset="0"/>
            </a:endParaRPr>
          </a:p>
          <a:p>
            <a:pPr algn="ctr">
              <a:defRPr/>
            </a:pPr>
            <a:endParaRPr lang="it-IT" altLang="it-IT" sz="2300" b="1" kern="0" cap="all" dirty="0" smtClean="0">
              <a:solidFill>
                <a:srgbClr val="376089"/>
              </a:solidFill>
              <a:latin typeface="Calibri" pitchFamily="34" charset="0"/>
            </a:endParaRPr>
          </a:p>
          <a:p>
            <a:pPr algn="ctr">
              <a:defRPr/>
            </a:pPr>
            <a:endParaRPr lang="it-IT" altLang="it-IT" sz="2300" b="1" kern="0" cap="all" dirty="0" smtClean="0">
              <a:solidFill>
                <a:srgbClr val="376089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it-IT" altLang="it-IT" sz="2800" b="1" kern="0" dirty="0" smtClean="0">
                <a:solidFill>
                  <a:srgbClr val="4070A0"/>
                </a:solidFill>
                <a:latin typeface="Calibri" pitchFamily="34" charset="0"/>
              </a:rPr>
              <a:t>Speriamo di aver reso un servizio utile</a:t>
            </a:r>
          </a:p>
          <a:p>
            <a:pPr algn="ctr">
              <a:defRPr/>
            </a:pPr>
            <a:endParaRPr lang="it-IT" altLang="it-IT" sz="2800" b="1" kern="0" dirty="0" smtClean="0">
              <a:solidFill>
                <a:srgbClr val="4070A0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it-IT" altLang="it-IT" sz="2800" b="1" kern="0" dirty="0" smtClean="0">
                <a:solidFill>
                  <a:srgbClr val="4070A0"/>
                </a:solidFill>
                <a:latin typeface="Calibri" pitchFamily="34" charset="0"/>
              </a:rPr>
              <a:t>Per ulteriori richieste rivolgersi a </a:t>
            </a:r>
          </a:p>
          <a:p>
            <a:pPr algn="ctr">
              <a:defRPr/>
            </a:pPr>
            <a:r>
              <a:rPr lang="it-IT" altLang="it-IT" sz="2800" b="1" kern="0" dirty="0" smtClean="0">
                <a:solidFill>
                  <a:srgbClr val="4070A0"/>
                </a:solidFill>
                <a:latin typeface="Calibri" pitchFamily="34" charset="0"/>
                <a:hlinkClick r:id="rId2"/>
              </a:rPr>
              <a:t>segreteria@martinellirogolino.it</a:t>
            </a:r>
            <a:r>
              <a:rPr lang="it-IT" altLang="it-IT" sz="2800" b="1" kern="0" dirty="0" smtClean="0">
                <a:solidFill>
                  <a:srgbClr val="4070A0"/>
                </a:solidFill>
                <a:latin typeface="Calibri" pitchFamily="34" charset="0"/>
              </a:rPr>
              <a:t> </a:t>
            </a:r>
          </a:p>
          <a:p>
            <a:pPr algn="ctr">
              <a:defRPr/>
            </a:pPr>
            <a:endParaRPr lang="it-IT" altLang="it-IT" sz="2800" b="1" kern="0" dirty="0" smtClean="0">
              <a:solidFill>
                <a:srgbClr val="4070A0"/>
              </a:solidFill>
              <a:latin typeface="Calibri" pitchFamily="34" charset="0"/>
            </a:endParaRPr>
          </a:p>
          <a:p>
            <a:pPr algn="ctr">
              <a:defRPr/>
            </a:pPr>
            <a:endParaRPr lang="it-IT" altLang="it-IT" sz="2800" b="1" kern="0" dirty="0" smtClean="0">
              <a:solidFill>
                <a:srgbClr val="4070A0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it-IT" altLang="it-IT" sz="2800" b="1" kern="0" dirty="0" smtClean="0">
                <a:solidFill>
                  <a:srgbClr val="4070A0"/>
                </a:solidFill>
                <a:latin typeface="Calibri" pitchFamily="34" charset="0"/>
              </a:rPr>
              <a:t>Avv. Biagio Giancola</a:t>
            </a:r>
          </a:p>
          <a:p>
            <a:pPr algn="ctr">
              <a:defRPr/>
            </a:pPr>
            <a:endParaRPr lang="it-IT" altLang="it-IT" sz="2800" b="1" kern="0" dirty="0" smtClean="0">
              <a:solidFill>
                <a:srgbClr val="4070A0"/>
              </a:solidFill>
              <a:latin typeface="Calibri" pitchFamily="34" charset="0"/>
            </a:endParaRPr>
          </a:p>
          <a:p>
            <a:pPr algn="ctr">
              <a:defRPr/>
            </a:pPr>
            <a:endParaRPr lang="it-IT" altLang="it-IT" sz="2800" b="1" kern="0" dirty="0" smtClean="0">
              <a:solidFill>
                <a:srgbClr val="4070A0"/>
              </a:solidFill>
              <a:latin typeface="Calibri" pitchFamily="34" charset="0"/>
            </a:endParaRPr>
          </a:p>
          <a:p>
            <a:pPr algn="ctr">
              <a:defRPr/>
            </a:pPr>
            <a:endParaRPr lang="it-IT" altLang="it-IT" sz="2600" b="1" kern="0" dirty="0" smtClean="0">
              <a:solidFill>
                <a:srgbClr val="4070A0"/>
              </a:solidFill>
              <a:latin typeface="Calibri" pitchFamily="34" charset="0"/>
            </a:endParaRPr>
          </a:p>
        </p:txBody>
      </p:sp>
      <p:pic>
        <p:nvPicPr>
          <p:cNvPr id="5" name="Immagine 4" descr="logo_MR_2022 medi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11030" y="476672"/>
            <a:ext cx="2952328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10683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8018</TotalTime>
  <Words>287</Words>
  <Application>Microsoft Office PowerPoint</Application>
  <PresentationFormat>Personalizzato</PresentationFormat>
  <Paragraphs>66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Diapositiva 3</vt:lpstr>
      <vt:lpstr>Diapositiva 4</vt:lpstr>
    </vt:vector>
  </TitlesOfParts>
  <Company>Studio Martinelli Rogolino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Avv. Ernesto Russo</dc:creator>
  <cp:lastModifiedBy>LAURA</cp:lastModifiedBy>
  <cp:revision>1239</cp:revision>
  <cp:lastPrinted>2017-05-29T15:52:18Z</cp:lastPrinted>
  <dcterms:created xsi:type="dcterms:W3CDTF">2008-03-19T14:58:11Z</dcterms:created>
  <dcterms:modified xsi:type="dcterms:W3CDTF">2024-02-21T10:35:16Z</dcterms:modified>
</cp:coreProperties>
</file>